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sldIdLst>
    <p:sldId id="256" r:id="rId2"/>
    <p:sldId id="257" r:id="rId3"/>
    <p:sldId id="258" r:id="rId4"/>
    <p:sldId id="259" r:id="rId5"/>
    <p:sldId id="280" r:id="rId6"/>
    <p:sldId id="260" r:id="rId7"/>
    <p:sldId id="262" r:id="rId8"/>
    <p:sldId id="263" r:id="rId9"/>
    <p:sldId id="264" r:id="rId10"/>
    <p:sldId id="274" r:id="rId11"/>
    <p:sldId id="265" r:id="rId12"/>
    <p:sldId id="266" r:id="rId13"/>
    <p:sldId id="267" r:id="rId14"/>
    <p:sldId id="268" r:id="rId15"/>
    <p:sldId id="271" r:id="rId16"/>
    <p:sldId id="272" r:id="rId17"/>
    <p:sldId id="269" r:id="rId18"/>
    <p:sldId id="275" r:id="rId19"/>
    <p:sldId id="276" r:id="rId20"/>
    <p:sldId id="278" r:id="rId21"/>
    <p:sldId id="279" r:id="rId22"/>
    <p:sldId id="281" r:id="rId2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1" autoAdjust="0"/>
    <p:restoredTop sz="9466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2012. 09. 20.</a:t>
            </a:fld>
            <a:endParaRPr lang="hu-HU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2012. 09. 20.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2012. 09. 20.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2012. 09. 20.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2012. 09. 20.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2012. 09. 20.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2012. 09. 20.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2012. 09. 20.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2012. 09. 20.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2012. 09. 20.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F4919B-4047-4DB1-8B39-23A42AEBA556}" type="datetimeFigureOut">
              <a:rPr lang="hu-HU" smtClean="0"/>
              <a:t>2012. 09. 20.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F4919B-4047-4DB1-8B39-23A42AEBA556}" type="datetimeFigureOut">
              <a:rPr lang="hu-HU" smtClean="0"/>
              <a:t>2012. 09. 20.</a:t>
            </a:fld>
            <a:endParaRPr lang="hu-HU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450ADBC-3396-4FFB-9E58-A6AB70DCADD4}" type="slidenum">
              <a:rPr lang="hu-HU" smtClean="0"/>
              <a:t>‹#›</a:t>
            </a:fld>
            <a:endParaRPr lang="hu-HU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fv@fv.com" TargetMode="External"/><Relationship Id="rId2" Type="http://schemas.openxmlformats.org/officeDocument/2006/relationships/hyperlink" Target="mailto:ag@ag.com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hakos.web.elte.hu/" TargetMode="External"/><Relationship Id="rId2" Type="http://schemas.openxmlformats.org/officeDocument/2006/relationships/hyperlink" Target="mailto:hodosyg@gmail.com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dirty="0" smtClean="0"/>
              <a:t>Adatbázis kezelés</a:t>
            </a:r>
            <a:r>
              <a:rPr lang="hu-HU" dirty="0" smtClean="0"/>
              <a:t/>
            </a:r>
            <a:br>
              <a:rPr lang="hu-HU" dirty="0" smtClean="0"/>
            </a:br>
            <a:r>
              <a:rPr lang="hu-HU" sz="3600" dirty="0" smtClean="0"/>
              <a:t>1. előadás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hu-HU" dirty="0" err="1" smtClean="0"/>
              <a:t>Hochrein</a:t>
            </a:r>
            <a:r>
              <a:rPr lang="hu-HU" dirty="0" smtClean="0"/>
              <a:t> Ákos</a:t>
            </a:r>
          </a:p>
          <a:p>
            <a:pPr algn="l"/>
            <a:r>
              <a:rPr lang="hu-HU" dirty="0" err="1" smtClean="0"/>
              <a:t>Hodosy</a:t>
            </a:r>
            <a:r>
              <a:rPr lang="hu-HU" dirty="0" smtClean="0"/>
              <a:t> Gábor</a:t>
            </a:r>
          </a:p>
        </p:txBody>
      </p:sp>
    </p:spTree>
    <p:extLst>
      <p:ext uri="{BB962C8B-B14F-4D97-AF65-F5344CB8AC3E}">
        <p14:creationId xmlns:p14="http://schemas.microsoft.com/office/powerpoint/2010/main" val="3510983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Tranzakciók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sz="2400" dirty="0" smtClean="0"/>
              <a:t>Atomosság</a:t>
            </a:r>
          </a:p>
          <a:p>
            <a:pPr lvl="1"/>
            <a:r>
              <a:rPr lang="hu-HU" sz="2000" dirty="0" smtClean="0"/>
              <a:t>Több DML utasításból állhat egy tranzakció, de végrehajtását tekintve egy feladatnak kell tekinteni</a:t>
            </a:r>
          </a:p>
          <a:p>
            <a:pPr lvl="1"/>
            <a:r>
              <a:rPr lang="hu-HU" sz="2000" dirty="0" smtClean="0"/>
              <a:t>Vagy az egész fusson le vagy egyik része se</a:t>
            </a:r>
          </a:p>
          <a:p>
            <a:r>
              <a:rPr lang="hu-HU" sz="2400" dirty="0" smtClean="0"/>
              <a:t>Konzisztencia</a:t>
            </a:r>
          </a:p>
          <a:p>
            <a:pPr lvl="1"/>
            <a:r>
              <a:rPr lang="hu-HU" sz="2000" dirty="0" smtClean="0"/>
              <a:t>Az adatbázis konzisztens állapotból konzisztensbe kell vinnie</a:t>
            </a:r>
          </a:p>
          <a:p>
            <a:r>
              <a:rPr lang="hu-HU" sz="2400" dirty="0" smtClean="0"/>
              <a:t>Elkülönítés</a:t>
            </a:r>
          </a:p>
          <a:p>
            <a:pPr lvl="1"/>
            <a:r>
              <a:rPr lang="hu-HU" sz="2000" dirty="0" smtClean="0"/>
              <a:t>Minden tranzakciónak úgy kell lefutnia, mintha nem lenne rajta kívül másik aktív tranzakció</a:t>
            </a:r>
          </a:p>
          <a:p>
            <a:r>
              <a:rPr lang="hu-HU" sz="2400" dirty="0" smtClean="0"/>
              <a:t>Tartósság</a:t>
            </a:r>
          </a:p>
          <a:p>
            <a:pPr lvl="1"/>
            <a:r>
              <a:rPr lang="hu-HU" sz="2000" dirty="0" smtClean="0"/>
              <a:t>Lefutott tranzakció eredménye mindenképpen érvényesítésre kerüljön az adatbázisban</a:t>
            </a:r>
          </a:p>
          <a:p>
            <a:pPr lvl="1"/>
            <a:r>
              <a:rPr lang="hu-HU" sz="2000" dirty="0" smtClean="0"/>
              <a:t>Semmilyen körülmények közt nem veszhet el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21343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(3.) Nagy mennyiségű adat tárolása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A hangsúly a hatékonyságon és a hosszú távú tároláson van</a:t>
            </a:r>
          </a:p>
          <a:p>
            <a:pPr lvl="1"/>
            <a:r>
              <a:rPr lang="hu-HU" sz="2400" dirty="0" smtClean="0"/>
              <a:t>DML utasítások minél hatékonyabb végrehajtása</a:t>
            </a:r>
          </a:p>
          <a:p>
            <a:r>
              <a:rPr lang="hu-HU" sz="2400" dirty="0" smtClean="0"/>
              <a:t>Hatékonyság elősegítésére eszközök</a:t>
            </a:r>
          </a:p>
          <a:p>
            <a:pPr lvl="1"/>
            <a:r>
              <a:rPr lang="hu-HU" sz="2000" dirty="0" smtClean="0"/>
              <a:t>Adatbázis rendszer tárkezelője</a:t>
            </a:r>
          </a:p>
          <a:p>
            <a:pPr lvl="1"/>
            <a:r>
              <a:rPr lang="hu-HU" sz="2000" dirty="0" smtClean="0"/>
              <a:t>Lekérdezés fordító </a:t>
            </a:r>
          </a:p>
          <a:p>
            <a:pPr lvl="1"/>
            <a:r>
              <a:rPr lang="hu-HU" sz="2000" dirty="0" smtClean="0"/>
              <a:t>Algebrai optimalizálás </a:t>
            </a:r>
          </a:p>
          <a:p>
            <a:pPr lvl="1"/>
            <a:r>
              <a:rPr lang="hu-HU" sz="2000" dirty="0" smtClean="0"/>
              <a:t>Indexelés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279945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(4.) Tartósság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Biztosítani kell a helyreállíthatóságot</a:t>
            </a:r>
          </a:p>
          <a:p>
            <a:pPr lvl="1"/>
            <a:r>
              <a:rPr lang="hu-HU" sz="2400" dirty="0" smtClean="0"/>
              <a:t>Meghibásodások</a:t>
            </a:r>
          </a:p>
          <a:p>
            <a:pPr lvl="1"/>
            <a:r>
              <a:rPr lang="hu-HU" sz="2400" dirty="0" smtClean="0"/>
              <a:t>Rongálások</a:t>
            </a:r>
          </a:p>
          <a:p>
            <a:r>
              <a:rPr lang="hu-HU" sz="2400" dirty="0" smtClean="0"/>
              <a:t>Hiba esetén mindig egy konzisztens állapotot akarunk visszaállítani</a:t>
            </a:r>
          </a:p>
          <a:p>
            <a:r>
              <a:rPr lang="hu-HU" sz="2400" dirty="0" smtClean="0"/>
              <a:t>Elsődleges eszköz: Naplózás</a:t>
            </a:r>
          </a:p>
          <a:p>
            <a:pPr lvl="1"/>
            <a:r>
              <a:rPr lang="hu-HU" sz="2000" dirty="0" smtClean="0"/>
              <a:t>Tranzakciók műveleteiről napló bejegyzések először pufferbe</a:t>
            </a:r>
          </a:p>
          <a:p>
            <a:pPr lvl="1"/>
            <a:r>
              <a:rPr lang="hu-HU" sz="2000" dirty="0" smtClean="0"/>
              <a:t>Majd egyeztetés az adatbázis állapotával és ha jó írás lemezre</a:t>
            </a:r>
          </a:p>
          <a:p>
            <a:pPr lvl="1"/>
            <a:r>
              <a:rPr lang="hu-HU" sz="2000" dirty="0" smtClean="0"/>
              <a:t>A tranzakciók atomosságára figyelni kell -&gt; visszaállítási pontok</a:t>
            </a:r>
          </a:p>
          <a:p>
            <a:pPr lvl="1"/>
            <a:r>
              <a:rPr lang="hu-HU" sz="2000" dirty="0" smtClean="0"/>
              <a:t>Többféle naplózási technika van, lényeg hogy bármikor történik a hiba vissza kell tudni állítani egy konzisztens állapotot</a:t>
            </a:r>
          </a:p>
        </p:txBody>
      </p:sp>
    </p:spTree>
    <p:extLst>
      <p:ext uri="{BB962C8B-B14F-4D97-AF65-F5344CB8AC3E}">
        <p14:creationId xmlns:p14="http://schemas.microsoft.com/office/powerpoint/2010/main" val="135651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(5.) Konkurencia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Több felhasználó egy időben lehet, hogy ugyanazt az adatot akarja lekérdezni/módosítani -&gt; biztosítani kell az adatok konzisztenciáját</a:t>
            </a:r>
          </a:p>
          <a:p>
            <a:r>
              <a:rPr lang="hu-HU" sz="2400" dirty="0" smtClean="0"/>
              <a:t>Azaz figyelni és szabályozni kell a felhasználók módosításait, hogy ne jöhessenek létre hibás adatok</a:t>
            </a:r>
          </a:p>
          <a:p>
            <a:r>
              <a:rPr lang="hu-HU" sz="2400" dirty="0" smtClean="0"/>
              <a:t>Tranzakciókkal szembeni elvárásokból (elkülöníthetőség) következik, hogy szükség van egy ütemezőre</a:t>
            </a:r>
          </a:p>
          <a:p>
            <a:pPr lvl="1"/>
            <a:r>
              <a:rPr lang="hu-HU" sz="2000" dirty="0" smtClean="0"/>
              <a:t>Zárolásokkal megoldott</a:t>
            </a:r>
          </a:p>
          <a:p>
            <a:pPr lvl="1"/>
            <a:r>
              <a:rPr lang="hu-HU" sz="2000" dirty="0" smtClean="0"/>
              <a:t>Újabb probléma merül fel: holtpontok</a:t>
            </a:r>
          </a:p>
          <a:p>
            <a:pPr lvl="1"/>
            <a:r>
              <a:rPr lang="hu-HU" sz="2000" dirty="0" smtClean="0"/>
              <a:t>A holtpontfeloldás is a tranzakció kezelő feladata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145175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Történelmi áttekintés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sz="2400" dirty="0" smtClean="0"/>
              <a:t>Első adatbázisok 60-as években fájlkezelő rendszerekből</a:t>
            </a:r>
          </a:p>
          <a:p>
            <a:pPr lvl="1"/>
            <a:r>
              <a:rPr lang="hu-HU" sz="2000" dirty="0" smtClean="0"/>
              <a:t>(1.): csak könyvtárszerkezet megadása</a:t>
            </a:r>
          </a:p>
          <a:p>
            <a:pPr lvl="1"/>
            <a:r>
              <a:rPr lang="hu-HU" sz="2000" dirty="0" smtClean="0"/>
              <a:t>(2.): nincs konkrét lekérdező nyelv</a:t>
            </a:r>
          </a:p>
          <a:p>
            <a:pPr lvl="1"/>
            <a:r>
              <a:rPr lang="hu-HU" sz="2000" dirty="0" smtClean="0"/>
              <a:t>(3.): részben eleget tesz-&gt; nagy mennyiségű adat tárolható ugyan, a hatékony elérés viszont nem garantált (nincs is lekérdező nyelv)</a:t>
            </a:r>
          </a:p>
          <a:p>
            <a:pPr lvl="1"/>
            <a:r>
              <a:rPr lang="hu-HU" sz="2000" dirty="0" smtClean="0"/>
              <a:t>(4.): biztonsági mentésekkel részben eleget tehet a tartósságnak</a:t>
            </a:r>
          </a:p>
          <a:p>
            <a:pPr lvl="1"/>
            <a:r>
              <a:rPr lang="hu-HU" sz="2000" dirty="0" smtClean="0"/>
              <a:t>(5.): </a:t>
            </a:r>
            <a:r>
              <a:rPr lang="hu-HU" sz="2000" dirty="0"/>
              <a:t>konkurens hozzáférés nem </a:t>
            </a:r>
            <a:r>
              <a:rPr lang="hu-HU" sz="2000" dirty="0" smtClean="0"/>
              <a:t>megoldott</a:t>
            </a:r>
          </a:p>
          <a:p>
            <a:r>
              <a:rPr lang="hu-HU" sz="2400" dirty="0" smtClean="0"/>
              <a:t>Először banki rendszereknél és vállalati nyilvántartásoknál</a:t>
            </a:r>
          </a:p>
          <a:p>
            <a:r>
              <a:rPr lang="hu-HU" sz="2400" dirty="0" smtClean="0"/>
              <a:t>Kezdeti modellekkel nagyon körülményes volt a munka, az adatokat a tárolásuk szerint kellett ábrázolni (</a:t>
            </a:r>
            <a:r>
              <a:rPr lang="hu-HU" sz="2400" dirty="0" err="1" smtClean="0"/>
              <a:t>pl</a:t>
            </a:r>
            <a:r>
              <a:rPr lang="hu-HU" sz="2400" dirty="0" smtClean="0"/>
              <a:t> fa vagy gráf)</a:t>
            </a:r>
            <a:endParaRPr lang="hu-HU" sz="2000" dirty="0" smtClean="0"/>
          </a:p>
          <a:p>
            <a:pPr lvl="1"/>
            <a:r>
              <a:rPr lang="hu-HU" sz="2000" dirty="0" smtClean="0"/>
              <a:t>Nem támogattak magas szintű lekérdező nyelvet</a:t>
            </a:r>
          </a:p>
        </p:txBody>
      </p:sp>
    </p:spTree>
    <p:extLst>
      <p:ext uri="{BB962C8B-B14F-4D97-AF65-F5344CB8AC3E}">
        <p14:creationId xmlns:p14="http://schemas.microsoft.com/office/powerpoint/2010/main" val="3933599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Történelmi áttekintés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1970: Ted </a:t>
            </a:r>
            <a:r>
              <a:rPr lang="hu-HU" sz="2400" dirty="0" err="1" smtClean="0"/>
              <a:t>Codd</a:t>
            </a:r>
            <a:r>
              <a:rPr lang="hu-HU" sz="2400" dirty="0" smtClean="0"/>
              <a:t> -&gt; Relációs modell</a:t>
            </a:r>
          </a:p>
          <a:p>
            <a:r>
              <a:rPr lang="hu-HU" sz="2400" dirty="0" smtClean="0"/>
              <a:t>A felhasználó felé az adatokat táblázatokban (relációkban)</a:t>
            </a:r>
          </a:p>
          <a:p>
            <a:r>
              <a:rPr lang="hu-HU" sz="2400" dirty="0" smtClean="0"/>
              <a:t>Így nem kell törődni az adatok belső tárolásával</a:t>
            </a:r>
          </a:p>
          <a:p>
            <a:pPr lvl="1"/>
            <a:r>
              <a:rPr lang="hu-HU" sz="2000" dirty="0" smtClean="0"/>
              <a:t>Ettől még lehetnek összetett struktúrák</a:t>
            </a:r>
          </a:p>
          <a:p>
            <a:r>
              <a:rPr lang="hu-HU" sz="2400" dirty="0" smtClean="0"/>
              <a:t>Hatékony lekérdező nyelv alkalmazható: Relációs algebra</a:t>
            </a:r>
          </a:p>
          <a:p>
            <a:pPr lvl="1"/>
            <a:r>
              <a:rPr lang="hu-HU" sz="2000" dirty="0" smtClean="0"/>
              <a:t>Jelentős mértékben növeli az adatbázis programozók hatékonyságát</a:t>
            </a:r>
          </a:p>
          <a:p>
            <a:r>
              <a:rPr lang="hu-HU" sz="2400" dirty="0" smtClean="0"/>
              <a:t>Relációs algebra -&gt; SQL (</a:t>
            </a:r>
            <a:r>
              <a:rPr lang="hu-HU" sz="2400" dirty="0" err="1" smtClean="0"/>
              <a:t>Structured</a:t>
            </a:r>
            <a:r>
              <a:rPr lang="hu-HU" sz="2400" dirty="0" smtClean="0"/>
              <a:t> </a:t>
            </a:r>
            <a:r>
              <a:rPr lang="hu-HU" sz="2400" dirty="0" err="1" smtClean="0"/>
              <a:t>Query</a:t>
            </a:r>
            <a:r>
              <a:rPr lang="hu-HU" sz="2400" dirty="0" smtClean="0"/>
              <a:t> </a:t>
            </a:r>
            <a:r>
              <a:rPr lang="hu-HU" sz="2400" dirty="0" err="1" smtClean="0"/>
              <a:t>Language</a:t>
            </a:r>
            <a:r>
              <a:rPr lang="hu-HU" sz="2400" dirty="0" smtClean="0"/>
              <a:t>)</a:t>
            </a:r>
          </a:p>
          <a:p>
            <a:r>
              <a:rPr lang="hu-HU" sz="2400" dirty="0" smtClean="0"/>
              <a:t>1990-re meghatározóvá váltak a relációs adatbázisok</a:t>
            </a:r>
          </a:p>
          <a:p>
            <a:r>
              <a:rPr lang="hu-HU" sz="2400" dirty="0" smtClean="0"/>
              <a:t>Folyamatos fejlődés különböző igények szerint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663854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„Új” technológiák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err="1" smtClean="0"/>
              <a:t>Google</a:t>
            </a:r>
            <a:r>
              <a:rPr lang="hu-HU" sz="2400" dirty="0" smtClean="0"/>
              <a:t> például már nem relációs alapon dolgozik</a:t>
            </a:r>
          </a:p>
          <a:p>
            <a:pPr lvl="1"/>
            <a:r>
              <a:rPr lang="hu-HU" sz="2000" dirty="0" err="1" smtClean="0"/>
              <a:t>Bigtable</a:t>
            </a:r>
            <a:r>
              <a:rPr lang="hu-HU" sz="2000" dirty="0" smtClean="0"/>
              <a:t> (A </a:t>
            </a:r>
            <a:r>
              <a:rPr lang="hu-HU" sz="2000" dirty="0" err="1" smtClean="0"/>
              <a:t>distributed</a:t>
            </a:r>
            <a:r>
              <a:rPr lang="hu-HU" sz="2000" dirty="0" smtClean="0"/>
              <a:t> </a:t>
            </a:r>
            <a:r>
              <a:rPr lang="hu-HU" sz="2000" dirty="0" err="1" smtClean="0"/>
              <a:t>storage</a:t>
            </a:r>
            <a:r>
              <a:rPr lang="hu-HU" sz="2000" dirty="0" smtClean="0"/>
              <a:t> </a:t>
            </a:r>
            <a:r>
              <a:rPr lang="hu-HU" sz="2000" dirty="0" err="1" smtClean="0"/>
              <a:t>system</a:t>
            </a:r>
            <a:r>
              <a:rPr lang="hu-HU" sz="2000" dirty="0" smtClean="0"/>
              <a:t> </a:t>
            </a:r>
            <a:r>
              <a:rPr lang="hu-HU" sz="2000" dirty="0" err="1" smtClean="0"/>
              <a:t>for</a:t>
            </a:r>
            <a:r>
              <a:rPr lang="hu-HU" sz="2000" dirty="0" smtClean="0"/>
              <a:t> </a:t>
            </a:r>
            <a:r>
              <a:rPr lang="hu-HU" sz="2000" dirty="0" err="1" smtClean="0"/>
              <a:t>structured</a:t>
            </a:r>
            <a:r>
              <a:rPr lang="hu-HU" sz="2000" dirty="0" smtClean="0"/>
              <a:t> </a:t>
            </a:r>
            <a:r>
              <a:rPr lang="hu-HU" sz="2000" dirty="0" err="1" smtClean="0"/>
              <a:t>data</a:t>
            </a:r>
            <a:r>
              <a:rPr lang="hu-HU" sz="2000" dirty="0" smtClean="0"/>
              <a:t>)</a:t>
            </a:r>
          </a:p>
          <a:p>
            <a:pPr lvl="1"/>
            <a:r>
              <a:rPr lang="hu-HU" sz="2000" dirty="0" smtClean="0"/>
              <a:t>Több dimenziós adat összekapcsolásokat használ</a:t>
            </a:r>
          </a:p>
          <a:p>
            <a:pPr lvl="1"/>
            <a:r>
              <a:rPr lang="hu-HU" sz="2000" dirty="0" err="1" smtClean="0"/>
              <a:t>Petabyte</a:t>
            </a:r>
            <a:r>
              <a:rPr lang="hu-HU" sz="2000" dirty="0" smtClean="0"/>
              <a:t> szintű adattárolásra és rengeteg gép közötti kommunikációra tervezték</a:t>
            </a:r>
          </a:p>
          <a:p>
            <a:r>
              <a:rPr lang="hu-HU" sz="2400" dirty="0" smtClean="0"/>
              <a:t>Amazon: rugalmasságra és elérhetőségre törekvő rendszer</a:t>
            </a:r>
          </a:p>
          <a:p>
            <a:pPr lvl="1"/>
            <a:r>
              <a:rPr lang="hu-HU" sz="2000" dirty="0" err="1" smtClean="0"/>
              <a:t>Simple</a:t>
            </a:r>
            <a:r>
              <a:rPr lang="hu-HU" sz="2000" dirty="0" smtClean="0"/>
              <a:t> DB/</a:t>
            </a:r>
            <a:r>
              <a:rPr lang="hu-HU" sz="2000" dirty="0" err="1" smtClean="0"/>
              <a:t>Dynamo</a:t>
            </a:r>
            <a:endParaRPr lang="hu-HU" sz="2000" dirty="0" smtClean="0"/>
          </a:p>
          <a:p>
            <a:pPr lvl="1"/>
            <a:r>
              <a:rPr lang="hu-HU" sz="2000" dirty="0" smtClean="0"/>
              <a:t>Kevés adminisztrátori feladat (elvileg)</a:t>
            </a:r>
          </a:p>
          <a:p>
            <a:pPr lvl="1"/>
            <a:r>
              <a:rPr lang="hu-HU" sz="2000" dirty="0" smtClean="0"/>
              <a:t>Földrajzilag elosztott servereken másolatokat tárol az adatokról</a:t>
            </a:r>
          </a:p>
          <a:p>
            <a:r>
              <a:rPr lang="hu-HU" sz="2400" dirty="0" smtClean="0"/>
              <a:t>Hátrányaik is vannak persze..</a:t>
            </a:r>
          </a:p>
          <a:p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205682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Adatmodellek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Adat struktúrája</a:t>
            </a:r>
          </a:p>
          <a:p>
            <a:pPr marL="857250" lvl="1" indent="-457200"/>
            <a:r>
              <a:rPr lang="hu-HU" sz="2000" dirty="0" smtClean="0"/>
              <a:t>Alacsonyabb szinten mint az adatmodellek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Adaton végezhető műveletek</a:t>
            </a:r>
          </a:p>
          <a:p>
            <a:pPr marL="857250" lvl="1" indent="-457200"/>
            <a:r>
              <a:rPr lang="hu-HU" sz="2000" dirty="0" smtClean="0"/>
              <a:t>Műveletek véges halmazával adjuk meg</a:t>
            </a:r>
          </a:p>
          <a:p>
            <a:pPr marL="857250" lvl="1" indent="-457200"/>
            <a:r>
              <a:rPr lang="hu-HU" sz="2000" dirty="0" smtClean="0"/>
              <a:t>Általában lekérdezés és módosító műveletek</a:t>
            </a:r>
          </a:p>
          <a:p>
            <a:pPr marL="457200" indent="-457200">
              <a:buFont typeface="+mj-lt"/>
              <a:buAutoNum type="arabicPeriod"/>
            </a:pPr>
            <a:r>
              <a:rPr lang="hu-HU" sz="2400" dirty="0" smtClean="0"/>
              <a:t>Adatra tett megszorítások</a:t>
            </a:r>
          </a:p>
          <a:p>
            <a:pPr lvl="1" indent="-342900"/>
            <a:r>
              <a:rPr lang="hu-HU" sz="2000" dirty="0" smtClean="0"/>
              <a:t>Korlátozhatjuk, hogy milyen adatokat engedünk meg</a:t>
            </a:r>
          </a:p>
          <a:p>
            <a:pPr lvl="1" indent="-342900"/>
            <a:r>
              <a:rPr lang="hu-HU" sz="2000" dirty="0" smtClean="0"/>
              <a:t>Egészen összetettek is lehetnek</a:t>
            </a:r>
          </a:p>
          <a:p>
            <a:r>
              <a:rPr lang="hu-HU" sz="2400" dirty="0" smtClean="0"/>
              <a:t>Jellemző modellek:</a:t>
            </a:r>
          </a:p>
          <a:p>
            <a:pPr marL="914400" lvl="1" indent="-457200">
              <a:buFont typeface="+mj-lt"/>
              <a:buAutoNum type="arabicPeriod"/>
            </a:pPr>
            <a:r>
              <a:rPr lang="hu-HU" sz="2000" dirty="0" smtClean="0"/>
              <a:t>Relációs</a:t>
            </a:r>
          </a:p>
          <a:p>
            <a:pPr marL="914400" lvl="1" indent="-457200">
              <a:buFont typeface="+mj-lt"/>
              <a:buAutoNum type="arabicPeriod"/>
            </a:pPr>
            <a:r>
              <a:rPr lang="hu-HU" sz="2000" dirty="0" smtClean="0"/>
              <a:t>Félig strukturált -&gt; rugalmasabb, pl. XML</a:t>
            </a:r>
          </a:p>
        </p:txBody>
      </p:sp>
    </p:spTree>
    <p:extLst>
      <p:ext uri="{BB962C8B-B14F-4D97-AF65-F5344CB8AC3E}">
        <p14:creationId xmlns:p14="http://schemas.microsoft.com/office/powerpoint/2010/main" val="319654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Relációs adatmodell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Táblás szerkezet (tábla = reláció)</a:t>
            </a:r>
          </a:p>
          <a:p>
            <a:r>
              <a:rPr lang="hu-HU" sz="2400" dirty="0" smtClean="0"/>
              <a:t>A táblákon értelmezve használjuk a relációs algebra műveleteit</a:t>
            </a:r>
            <a:endParaRPr lang="hu-HU" sz="2000" dirty="0" smtClean="0"/>
          </a:p>
          <a:p>
            <a:r>
              <a:rPr lang="hu-HU" sz="2400" dirty="0" smtClean="0"/>
              <a:t>Pl.</a:t>
            </a:r>
          </a:p>
        </p:txBody>
      </p:sp>
      <p:graphicFrame>
        <p:nvGraphicFramePr>
          <p:cNvPr id="4" name="Táblázat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1016280"/>
              </p:ext>
            </p:extLst>
          </p:nvPr>
        </p:nvGraphicFramePr>
        <p:xfrm>
          <a:off x="1259632" y="3573016"/>
          <a:ext cx="6096000" cy="1752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4216"/>
                <a:gridCol w="1103784"/>
                <a:gridCol w="1524000"/>
                <a:gridCol w="1524000"/>
              </a:tblGrid>
              <a:tr h="370840">
                <a:tc>
                  <a:txBody>
                    <a:bodyPr/>
                    <a:lstStyle/>
                    <a:p>
                      <a:r>
                        <a:rPr lang="hu-HU" dirty="0" smtClean="0"/>
                        <a:t>név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város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telefon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email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Annabelle Griffeth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Austin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123456789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>
                          <a:hlinkClick r:id="rId2"/>
                        </a:rPr>
                        <a:t>ag</a:t>
                      </a:r>
                      <a:r>
                        <a:rPr lang="hu-HU" dirty="0" smtClean="0">
                          <a:hlinkClick r:id="rId2"/>
                        </a:rPr>
                        <a:t>@</a:t>
                      </a:r>
                      <a:r>
                        <a:rPr lang="hu-HU" dirty="0" err="1" smtClean="0">
                          <a:hlinkClick r:id="rId2"/>
                        </a:rPr>
                        <a:t>ag.com</a:t>
                      </a:r>
                      <a:endParaRPr lang="hu-H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Fernando Vong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/>
                        <a:t>Portland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smtClean="0"/>
                        <a:t>987654321</a:t>
                      </a:r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dirty="0" err="1" smtClean="0">
                          <a:hlinkClick r:id="rId3"/>
                        </a:rPr>
                        <a:t>fv</a:t>
                      </a:r>
                      <a:r>
                        <a:rPr lang="hu-HU" dirty="0" smtClean="0">
                          <a:hlinkClick r:id="rId3"/>
                        </a:rPr>
                        <a:t>@</a:t>
                      </a:r>
                      <a:r>
                        <a:rPr lang="hu-HU" dirty="0" err="1" smtClean="0">
                          <a:hlinkClick r:id="rId3"/>
                        </a:rPr>
                        <a:t>fv.com</a:t>
                      </a:r>
                      <a:endParaRPr lang="hu-HU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hu-HU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162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Attribútumok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A reláció oszlopainak adnak nevet</a:t>
            </a:r>
          </a:p>
          <a:p>
            <a:r>
              <a:rPr lang="hu-HU" sz="2400" dirty="0" smtClean="0"/>
              <a:t>Általában megadják az oszlopban tárolt adatok jelentését is</a:t>
            </a:r>
          </a:p>
          <a:p>
            <a:r>
              <a:rPr lang="hu-HU" sz="2400" dirty="0" smtClean="0"/>
              <a:t>Jelölés:</a:t>
            </a:r>
          </a:p>
          <a:p>
            <a:pPr lvl="1"/>
            <a:r>
              <a:rPr lang="hu-HU" sz="2000" dirty="0" smtClean="0"/>
              <a:t>Jellemzően az attribútum neveket kis betűvel kezdjük, a tábla nevet nagy betűvel</a:t>
            </a:r>
          </a:p>
          <a:p>
            <a:pPr lvl="1"/>
            <a:r>
              <a:rPr lang="hu-HU" sz="2000" dirty="0" smtClean="0"/>
              <a:t>Absztrakt szinten való tárgyaláskor minden nagybetű</a:t>
            </a:r>
          </a:p>
          <a:p>
            <a:r>
              <a:rPr lang="hu-HU" sz="2400" dirty="0" smtClean="0"/>
              <a:t>Séma: A reláció neve és az attribútumai zárójelben</a:t>
            </a:r>
          </a:p>
          <a:p>
            <a:pPr lvl="1"/>
            <a:r>
              <a:rPr lang="hu-HU" sz="2000" dirty="0" smtClean="0"/>
              <a:t>Az attribútumok halmazt alkotnak nem listát, de amikor a reláció adatairól beszélünk meg kell határozni egy sorrendet</a:t>
            </a:r>
          </a:p>
          <a:p>
            <a:r>
              <a:rPr lang="hu-HU" sz="2400" dirty="0" smtClean="0"/>
              <a:t>Séma megadása az előzőek szerint:</a:t>
            </a:r>
          </a:p>
          <a:p>
            <a:pPr lvl="1"/>
            <a:r>
              <a:rPr lang="hu-HU" sz="2000" dirty="0" smtClean="0"/>
              <a:t>Ügyfelek(név, város, telefon, email) vagy </a:t>
            </a:r>
            <a:r>
              <a:rPr lang="hu-HU" sz="2000" dirty="0"/>
              <a:t>R(A, B, C</a:t>
            </a:r>
            <a:r>
              <a:rPr lang="hu-HU" sz="2000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8948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Tudnivalók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Félév során elméleti és gyakorlati órák is</a:t>
            </a:r>
          </a:p>
          <a:p>
            <a:pPr lvl="1"/>
            <a:r>
              <a:rPr lang="hu-HU" sz="2000" dirty="0" smtClean="0"/>
              <a:t>Feladatok megoldása eleinte papíron: Relációs Algebra</a:t>
            </a:r>
          </a:p>
          <a:p>
            <a:pPr lvl="1"/>
            <a:r>
              <a:rPr lang="hu-HU" sz="2000" dirty="0" smtClean="0"/>
              <a:t>Később gépen: SQL</a:t>
            </a:r>
          </a:p>
          <a:p>
            <a:r>
              <a:rPr lang="hu-HU" sz="2400" dirty="0" smtClean="0"/>
              <a:t>Számonkérés: írásbeli vizsga</a:t>
            </a:r>
          </a:p>
          <a:p>
            <a:pPr lvl="1"/>
            <a:r>
              <a:rPr lang="hu-HU" sz="2000" dirty="0" smtClean="0"/>
              <a:t>Elmélet és gyakorlat nagyjából egyenlő arányban</a:t>
            </a:r>
          </a:p>
          <a:p>
            <a:pPr lvl="1"/>
            <a:r>
              <a:rPr lang="hu-HU" sz="2000" dirty="0" smtClean="0"/>
              <a:t>Félév végére a leadott anyag tükrében részletesebben megadjuk a várható feladatokat</a:t>
            </a:r>
          </a:p>
          <a:p>
            <a:r>
              <a:rPr lang="hu-HU" sz="2400" dirty="0" smtClean="0"/>
              <a:t>Elérhetőségek</a:t>
            </a:r>
          </a:p>
          <a:p>
            <a:pPr lvl="1"/>
            <a:r>
              <a:rPr lang="hu-HU" sz="2000" dirty="0" err="1" smtClean="0">
                <a:hlinkClick r:id="rId2"/>
              </a:rPr>
              <a:t>hoch.akos</a:t>
            </a:r>
            <a:r>
              <a:rPr lang="hu-HU" sz="2000" dirty="0" smtClean="0">
                <a:hlinkClick r:id="rId2"/>
              </a:rPr>
              <a:t>@</a:t>
            </a:r>
            <a:r>
              <a:rPr lang="hu-HU" sz="2000" dirty="0" err="1" smtClean="0">
                <a:hlinkClick r:id="rId2"/>
              </a:rPr>
              <a:t>gmail.com</a:t>
            </a:r>
            <a:endParaRPr lang="hu-HU" sz="2000" dirty="0" smtClean="0">
              <a:hlinkClick r:id="rId2"/>
            </a:endParaRPr>
          </a:p>
          <a:p>
            <a:pPr lvl="1"/>
            <a:r>
              <a:rPr lang="hu-HU" sz="2000" dirty="0" err="1" smtClean="0">
                <a:hlinkClick r:id="rId2"/>
              </a:rPr>
              <a:t>hodosyg</a:t>
            </a:r>
            <a:r>
              <a:rPr lang="hu-HU" sz="2000" dirty="0" smtClean="0">
                <a:hlinkClick r:id="rId2"/>
              </a:rPr>
              <a:t>@</a:t>
            </a:r>
            <a:r>
              <a:rPr lang="hu-HU" sz="2000" dirty="0" err="1" smtClean="0">
                <a:hlinkClick r:id="rId2"/>
              </a:rPr>
              <a:t>gmail.com</a:t>
            </a:r>
            <a:endParaRPr lang="hu-HU" sz="2000" dirty="0" smtClean="0"/>
          </a:p>
          <a:p>
            <a:pPr lvl="1"/>
            <a:r>
              <a:rPr lang="hu-HU" sz="2000" dirty="0" smtClean="0"/>
              <a:t>Diák elérhetőek lesznek: </a:t>
            </a:r>
            <a:r>
              <a:rPr lang="hu-HU" sz="2000" dirty="0" smtClean="0">
                <a:hlinkClick r:id="rId3"/>
              </a:rPr>
              <a:t>http://hakos.web.elte.hu</a:t>
            </a:r>
            <a:endParaRPr lang="hu-HU" sz="2000" dirty="0" smtClean="0"/>
          </a:p>
        </p:txBody>
      </p:sp>
    </p:spTree>
    <p:extLst>
      <p:ext uri="{BB962C8B-B14F-4D97-AF65-F5344CB8AC3E}">
        <p14:creationId xmlns:p14="http://schemas.microsoft.com/office/powerpoint/2010/main" val="920276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Sorok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A reláció attribútumain kívüli soraiban tároljuk a konkrét adatokat (ezeket nevezzük csak sornak)</a:t>
            </a:r>
          </a:p>
          <a:p>
            <a:r>
              <a:rPr lang="hu-HU" sz="2400" dirty="0" smtClean="0"/>
              <a:t>Minden sornak minden attribútumhoz van egy komponense</a:t>
            </a:r>
          </a:p>
          <a:p>
            <a:r>
              <a:rPr lang="hu-HU" sz="2400" dirty="0" smtClean="0"/>
              <a:t>Egy sor a táblától függetlenül történő felírása:</a:t>
            </a:r>
          </a:p>
          <a:p>
            <a:pPr lvl="1"/>
            <a:r>
              <a:rPr lang="hu-HU" sz="2000" dirty="0" smtClean="0"/>
              <a:t>Komponensek a séma szerinti sorrendben</a:t>
            </a:r>
          </a:p>
          <a:p>
            <a:pPr lvl="1"/>
            <a:r>
              <a:rPr lang="hu-HU" sz="2000" dirty="0" smtClean="0"/>
              <a:t>Pl.: (</a:t>
            </a:r>
            <a:r>
              <a:rPr lang="it-IT" sz="2000" dirty="0">
                <a:solidFill>
                  <a:schemeClr val="dk1"/>
                </a:solidFill>
              </a:rPr>
              <a:t>Annabelle </a:t>
            </a:r>
            <a:r>
              <a:rPr lang="it-IT" sz="2000" dirty="0" smtClean="0">
                <a:solidFill>
                  <a:schemeClr val="dk1"/>
                </a:solidFill>
              </a:rPr>
              <a:t>Griffeth</a:t>
            </a:r>
            <a:r>
              <a:rPr lang="hu-HU" sz="2000" dirty="0" smtClean="0"/>
              <a:t>, Austin, 123456789, </a:t>
            </a:r>
            <a:r>
              <a:rPr lang="hu-HU" sz="2000" dirty="0" err="1" smtClean="0"/>
              <a:t>ag</a:t>
            </a:r>
            <a:r>
              <a:rPr lang="hu-HU" sz="2000" dirty="0" smtClean="0"/>
              <a:t>@</a:t>
            </a:r>
            <a:r>
              <a:rPr lang="hu-HU" sz="2000" dirty="0" err="1" smtClean="0"/>
              <a:t>ag.com</a:t>
            </a:r>
            <a:r>
              <a:rPr lang="hu-HU" sz="2000" dirty="0" smtClean="0"/>
              <a:t>)</a:t>
            </a:r>
          </a:p>
          <a:p>
            <a:pPr lvl="1"/>
            <a:r>
              <a:rPr lang="hu-HU" sz="2000" dirty="0" smtClean="0"/>
              <a:t>Meg kell adni referenciaként a séma leírását, hogy tudjuk attribútumokhoz kötni a komponenseket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6674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Elsődleges kulcs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Célja, hogy egy sort egyértelműen azonosítani tudjunk bizonyos attribútumok alapján</a:t>
            </a:r>
          </a:p>
          <a:p>
            <a:r>
              <a:rPr lang="hu-HU" sz="2400" dirty="0" smtClean="0"/>
              <a:t>Egyik leggyakrabban használt megszorítás</a:t>
            </a:r>
          </a:p>
          <a:p>
            <a:r>
              <a:rPr lang="hu-HU" sz="2400" dirty="0" smtClean="0"/>
              <a:t>Egy táblára adhatjuk meg</a:t>
            </a:r>
          </a:p>
          <a:p>
            <a:r>
              <a:rPr lang="hu-HU" sz="2400" dirty="0" smtClean="0"/>
              <a:t>Lehet egy vagy több attribútum</a:t>
            </a:r>
          </a:p>
          <a:p>
            <a:r>
              <a:rPr lang="hu-HU" sz="2400" dirty="0" smtClean="0"/>
              <a:t>Szokás egy külön ID attribútum bevezetése, ha nem egyértelmű a tárolt adatok alapján</a:t>
            </a:r>
          </a:p>
          <a:p>
            <a:pPr lvl="1"/>
            <a:r>
              <a:rPr lang="hu-HU" sz="2000" dirty="0" smtClean="0"/>
              <a:t>Példa táblában: e-mail cím egy jó elsődleges kulcs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4051015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title"/>
          </p:nvPr>
        </p:nvSpPr>
        <p:spPr>
          <a:xfrm>
            <a:off x="467544" y="2636912"/>
            <a:ext cx="8305800" cy="1143000"/>
          </a:xfrm>
        </p:spPr>
        <p:txBody>
          <a:bodyPr/>
          <a:lstStyle/>
          <a:p>
            <a:pPr algn="ctr"/>
            <a:r>
              <a:rPr lang="hu-HU" dirty="0" smtClean="0"/>
              <a:t>Köszönjük a figyelmet!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97704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Tematika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hu-HU" sz="2800" dirty="0" smtClean="0"/>
              <a:t>Bevezetés</a:t>
            </a:r>
          </a:p>
          <a:p>
            <a:pPr marL="914400" lvl="1" indent="-514350"/>
            <a:r>
              <a:rPr lang="hu-HU" sz="2400" dirty="0" smtClean="0"/>
              <a:t>Adatbázis kezelés </a:t>
            </a:r>
            <a:r>
              <a:rPr lang="hu-HU" sz="2400" dirty="0"/>
              <a:t>alapjai, </a:t>
            </a:r>
            <a:r>
              <a:rPr lang="hu-HU" sz="2400" dirty="0" smtClean="0"/>
              <a:t>motivációk</a:t>
            </a:r>
          </a:p>
          <a:p>
            <a:pPr marL="914400" lvl="1" indent="-514350"/>
            <a:r>
              <a:rPr lang="hu-HU" sz="2400" dirty="0" smtClean="0"/>
              <a:t>Adatbázis kezelők </a:t>
            </a:r>
            <a:r>
              <a:rPr lang="hu-HU" sz="2400" dirty="0"/>
              <a:t>felépítése, feladatai, </a:t>
            </a:r>
            <a:r>
              <a:rPr lang="hu-HU" sz="2400" dirty="0" smtClean="0"/>
              <a:t>típusai</a:t>
            </a:r>
          </a:p>
          <a:p>
            <a:pPr marL="914400" lvl="1" indent="-514350"/>
            <a:r>
              <a:rPr lang="hu-HU" sz="2400" dirty="0" smtClean="0"/>
              <a:t>Relációs adatmodell bevezető</a:t>
            </a:r>
            <a:endParaRPr lang="hu-HU" sz="2400" dirty="0"/>
          </a:p>
          <a:p>
            <a:pPr marL="514350" indent="-514350">
              <a:buFont typeface="+mj-lt"/>
              <a:buAutoNum type="arabicPeriod"/>
            </a:pPr>
            <a:r>
              <a:rPr lang="hu-HU" sz="2800" dirty="0" smtClean="0"/>
              <a:t>Relációs </a:t>
            </a:r>
            <a:r>
              <a:rPr lang="hu-HU" sz="2800" dirty="0"/>
              <a:t>algebra </a:t>
            </a:r>
            <a:r>
              <a:rPr lang="hu-HU" sz="2800" dirty="0" smtClean="0"/>
              <a:t>/SQL-1(</a:t>
            </a:r>
            <a:r>
              <a:rPr lang="hu-HU" sz="2800" dirty="0" err="1" smtClean="0"/>
              <a:t>gyakrolati</a:t>
            </a:r>
            <a:r>
              <a:rPr lang="hu-HU" sz="2800" dirty="0" smtClean="0"/>
              <a:t>) </a:t>
            </a:r>
          </a:p>
          <a:p>
            <a:pPr marL="914400" lvl="1" indent="-514350"/>
            <a:r>
              <a:rPr lang="hu-HU" sz="2400" dirty="0" smtClean="0"/>
              <a:t>Relációs </a:t>
            </a:r>
            <a:r>
              <a:rPr lang="hu-HU" sz="2400" dirty="0" smtClean="0"/>
              <a:t>adatbázis kezelők </a:t>
            </a:r>
            <a:r>
              <a:rPr lang="hu-HU" sz="2400" dirty="0"/>
              <a:t>matematikai </a:t>
            </a:r>
            <a:r>
              <a:rPr lang="hu-HU" sz="2400" dirty="0" smtClean="0"/>
              <a:t>alapjai</a:t>
            </a:r>
          </a:p>
          <a:p>
            <a:pPr marL="914400" lvl="1" indent="-514350"/>
            <a:r>
              <a:rPr lang="hu-HU" sz="2400" dirty="0" smtClean="0"/>
              <a:t>Relációs </a:t>
            </a:r>
            <a:r>
              <a:rPr lang="hu-HU" sz="2400" dirty="0"/>
              <a:t>algebra alapműveletei, </a:t>
            </a:r>
            <a:r>
              <a:rPr lang="hu-HU" sz="2400" dirty="0" smtClean="0"/>
              <a:t>illesztések</a:t>
            </a:r>
          </a:p>
          <a:p>
            <a:pPr marL="914400" lvl="1" indent="-514350"/>
            <a:r>
              <a:rPr lang="hu-HU" sz="2400" dirty="0" smtClean="0"/>
              <a:t>SQL-re </a:t>
            </a:r>
            <a:r>
              <a:rPr lang="hu-HU" sz="2400" dirty="0"/>
              <a:t>való áttérés relációs </a:t>
            </a:r>
            <a:r>
              <a:rPr lang="hu-HU" sz="2400" dirty="0" smtClean="0"/>
              <a:t>algebrából</a:t>
            </a:r>
          </a:p>
          <a:p>
            <a:pPr marL="514350" indent="-514350">
              <a:buFont typeface="+mj-lt"/>
              <a:buAutoNum type="arabicPeriod"/>
            </a:pPr>
            <a:r>
              <a:rPr lang="hu-HU" sz="2800" dirty="0" smtClean="0"/>
              <a:t>Oracle </a:t>
            </a:r>
            <a:r>
              <a:rPr lang="hu-HU" sz="2800" dirty="0"/>
              <a:t>alapok (gépes </a:t>
            </a:r>
            <a:r>
              <a:rPr lang="hu-HU" sz="2800" dirty="0" smtClean="0"/>
              <a:t>óra)</a:t>
            </a:r>
          </a:p>
          <a:p>
            <a:pPr lvl="1"/>
            <a:r>
              <a:rPr lang="hu-HU" sz="2400" dirty="0" smtClean="0"/>
              <a:t>Oracle </a:t>
            </a:r>
            <a:r>
              <a:rPr lang="hu-HU" sz="2400" dirty="0"/>
              <a:t>RDBMS rövid bemutatása: felépítés, felhasználói objektumok, </a:t>
            </a:r>
            <a:r>
              <a:rPr lang="hu-HU" sz="2400" dirty="0" smtClean="0"/>
              <a:t>adattípusok</a:t>
            </a:r>
          </a:p>
          <a:p>
            <a:pPr lvl="1"/>
            <a:r>
              <a:rPr lang="hu-HU" sz="2400" dirty="0" smtClean="0"/>
              <a:t>Grafikus </a:t>
            </a:r>
            <a:r>
              <a:rPr lang="hu-HU" sz="2400" dirty="0"/>
              <a:t>felületen táblák létrehozása, adatok bevitele, </a:t>
            </a:r>
            <a:r>
              <a:rPr lang="hu-HU" sz="2400" dirty="0" smtClean="0"/>
              <a:t>törlése</a:t>
            </a:r>
          </a:p>
          <a:p>
            <a:pPr lvl="1"/>
            <a:r>
              <a:rPr lang="hu-HU" sz="2400" dirty="0" smtClean="0"/>
              <a:t>Kényszerek </a:t>
            </a:r>
            <a:r>
              <a:rPr lang="hu-HU" sz="2400" dirty="0"/>
              <a:t>(elsődleges/idegen kulcs, </a:t>
            </a:r>
            <a:r>
              <a:rPr lang="hu-HU" sz="2400" dirty="0" err="1"/>
              <a:t>check</a:t>
            </a:r>
            <a:r>
              <a:rPr lang="hu-HU" sz="2400" dirty="0"/>
              <a:t>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496040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Tematika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 startAt="4"/>
            </a:pPr>
            <a:r>
              <a:rPr lang="hu-HU" dirty="0" smtClean="0"/>
              <a:t>SQL-2</a:t>
            </a:r>
          </a:p>
          <a:p>
            <a:pPr marL="914400" lvl="1" indent="-514350"/>
            <a:r>
              <a:rPr lang="hu-HU" dirty="0" smtClean="0"/>
              <a:t>DDL</a:t>
            </a:r>
            <a:r>
              <a:rPr lang="hu-HU" dirty="0"/>
              <a:t>: tábladefiníciók létrehozása, módosítása, törlése; kényszerek </a:t>
            </a:r>
            <a:r>
              <a:rPr lang="hu-HU" dirty="0" smtClean="0"/>
              <a:t>menedzselése</a:t>
            </a:r>
          </a:p>
          <a:p>
            <a:pPr marL="914400" lvl="1" indent="-514350"/>
            <a:r>
              <a:rPr lang="hu-HU" dirty="0" smtClean="0"/>
              <a:t>DML</a:t>
            </a:r>
            <a:r>
              <a:rPr lang="hu-HU" dirty="0"/>
              <a:t>: adatok beszúrása, módosítása, törlése, </a:t>
            </a:r>
            <a:r>
              <a:rPr lang="hu-HU" dirty="0" smtClean="0"/>
              <a:t>lekérdezése</a:t>
            </a:r>
          </a:p>
          <a:p>
            <a:pPr marL="914400" lvl="1" indent="-514350"/>
            <a:r>
              <a:rPr lang="hu-HU" dirty="0" smtClean="0"/>
              <a:t>Szekvenciák használata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hu-HU" dirty="0" smtClean="0"/>
              <a:t>SQL-3</a:t>
            </a:r>
          </a:p>
          <a:p>
            <a:pPr marL="914400" lvl="1" indent="-514350"/>
            <a:r>
              <a:rPr lang="hu-HU" dirty="0" smtClean="0"/>
              <a:t>Aggregátumok</a:t>
            </a:r>
            <a:r>
              <a:rPr lang="hu-HU" dirty="0"/>
              <a:t>, rendezések, illesztések, halmazműveletek, </a:t>
            </a:r>
            <a:r>
              <a:rPr lang="hu-HU" dirty="0" err="1"/>
              <a:t>case</a:t>
            </a:r>
            <a:r>
              <a:rPr lang="hu-HU" dirty="0"/>
              <a:t> </a:t>
            </a:r>
            <a:r>
              <a:rPr lang="hu-HU" dirty="0" smtClean="0"/>
              <a:t>struktúra</a:t>
            </a:r>
          </a:p>
          <a:p>
            <a:pPr marL="914400" lvl="1" indent="-514350"/>
            <a:r>
              <a:rPr lang="hu-HU" dirty="0" smtClean="0"/>
              <a:t>Fontosabb </a:t>
            </a:r>
            <a:r>
              <a:rPr lang="hu-HU" dirty="0"/>
              <a:t>beépített függvények: dátumkezelés, konverzió, szövegkezelés, </a:t>
            </a:r>
            <a:r>
              <a:rPr lang="hu-HU" dirty="0" smtClean="0"/>
              <a:t>NULL</a:t>
            </a:r>
          </a:p>
          <a:p>
            <a:pPr marL="914400" lvl="1" indent="-514350"/>
            <a:r>
              <a:rPr lang="hu-HU" dirty="0" smtClean="0"/>
              <a:t>Függvények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hu-HU" dirty="0" smtClean="0"/>
              <a:t>SQL-4</a:t>
            </a:r>
          </a:p>
          <a:p>
            <a:pPr marL="914400" lvl="1" indent="-514350"/>
            <a:r>
              <a:rPr lang="hu-HU" dirty="0" smtClean="0"/>
              <a:t>Beágyazott lekérdezések</a:t>
            </a:r>
          </a:p>
          <a:p>
            <a:pPr marL="914400" lvl="1" indent="-514350"/>
            <a:r>
              <a:rPr lang="hu-HU" dirty="0" smtClean="0"/>
              <a:t>Data </a:t>
            </a:r>
            <a:r>
              <a:rPr lang="hu-HU" dirty="0" err="1"/>
              <a:t>dictionary</a:t>
            </a:r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632776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Tematika III.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Lesz még:</a:t>
            </a:r>
          </a:p>
          <a:p>
            <a:pPr lvl="1"/>
            <a:r>
              <a:rPr lang="hu-HU" sz="2000" dirty="0" smtClean="0"/>
              <a:t>Optimalizálások</a:t>
            </a:r>
          </a:p>
          <a:p>
            <a:pPr lvl="1"/>
            <a:r>
              <a:rPr lang="hu-HU" sz="2000" dirty="0" smtClean="0"/>
              <a:t>Fizikai fájlszervezés</a:t>
            </a:r>
          </a:p>
          <a:p>
            <a:pPr lvl="1"/>
            <a:r>
              <a:rPr lang="hu-HU" sz="2000" dirty="0" smtClean="0"/>
              <a:t>Tranzakció kezelés</a:t>
            </a:r>
            <a:endParaRPr lang="hu-HU" sz="2000" dirty="0" smtClean="0"/>
          </a:p>
          <a:p>
            <a:pPr lvl="1"/>
            <a:r>
              <a:rPr lang="hu-HU" sz="2000" dirty="0" smtClean="0"/>
              <a:t>PL/SQL</a:t>
            </a:r>
          </a:p>
          <a:p>
            <a:pPr lvl="1"/>
            <a:r>
              <a:rPr lang="hu-HU" sz="2000" dirty="0" err="1" smtClean="0"/>
              <a:t>Asatbázis</a:t>
            </a:r>
            <a:r>
              <a:rPr lang="hu-HU" sz="2000" dirty="0" smtClean="0"/>
              <a:t> kezelés </a:t>
            </a:r>
            <a:r>
              <a:rPr lang="hu-HU" sz="2000" dirty="0" smtClean="0"/>
              <a:t>nagyvállalati környezetben</a:t>
            </a:r>
            <a:endParaRPr lang="hu-HU" sz="2000" dirty="0"/>
          </a:p>
        </p:txBody>
      </p:sp>
    </p:spTree>
    <p:extLst>
      <p:ext uri="{BB962C8B-B14F-4D97-AF65-F5344CB8AC3E}">
        <p14:creationId xmlns:p14="http://schemas.microsoft.com/office/powerpoint/2010/main" val="3476525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Adatbázisrendszerek világa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sz="2600" dirty="0" smtClean="0"/>
              <a:t>Informatikában már szinte mindenhol</a:t>
            </a:r>
          </a:p>
          <a:p>
            <a:pPr lvl="1"/>
            <a:r>
              <a:rPr lang="hu-HU" sz="2200" dirty="0" smtClean="0"/>
              <a:t>Webes rendszerek</a:t>
            </a:r>
          </a:p>
          <a:p>
            <a:pPr lvl="1"/>
            <a:r>
              <a:rPr lang="hu-HU" sz="2200" dirty="0" smtClean="0"/>
              <a:t>Cégek üzleti adatai</a:t>
            </a:r>
          </a:p>
          <a:p>
            <a:pPr lvl="1"/>
            <a:r>
              <a:rPr lang="hu-HU" sz="2200" dirty="0" smtClean="0"/>
              <a:t>Kutatási területeken információk rendszerezése</a:t>
            </a:r>
            <a:endParaRPr lang="hu-HU" sz="2200" dirty="0"/>
          </a:p>
          <a:p>
            <a:r>
              <a:rPr lang="hu-HU" sz="2600" dirty="0"/>
              <a:t>Nagy mennyiségű adat hosszú időn keresztüli tárolása</a:t>
            </a:r>
          </a:p>
          <a:p>
            <a:r>
              <a:rPr lang="hu-HU" sz="2600" dirty="0"/>
              <a:t>Mi ebbe a pláne?</a:t>
            </a:r>
          </a:p>
          <a:p>
            <a:pPr lvl="1"/>
            <a:r>
              <a:rPr lang="hu-HU" sz="2200" dirty="0"/>
              <a:t>Semmi</a:t>
            </a:r>
          </a:p>
          <a:p>
            <a:r>
              <a:rPr lang="hu-HU" sz="2600" dirty="0"/>
              <a:t>Ami lényegessé teszi: ABKR</a:t>
            </a:r>
          </a:p>
          <a:p>
            <a:pPr lvl="1"/>
            <a:r>
              <a:rPr lang="hu-HU" sz="2200" dirty="0"/>
              <a:t>Adatbázis Kezelő Rendszer</a:t>
            </a:r>
          </a:p>
          <a:p>
            <a:pPr lvl="1"/>
            <a:r>
              <a:rPr lang="hu-HU" sz="2200" dirty="0"/>
              <a:t>Hatékony eszköz, ami lehetővé tesz minden szükséges kezelési funkciót az </a:t>
            </a:r>
            <a:r>
              <a:rPr lang="hu-HU" sz="2200" dirty="0" smtClean="0"/>
              <a:t>adatokon</a:t>
            </a:r>
          </a:p>
          <a:p>
            <a:pPr lvl="1"/>
            <a:r>
              <a:rPr lang="hu-HU" sz="2200" dirty="0" smtClean="0"/>
              <a:t>Egészen bonyolult rendszerek lehetnek</a:t>
            </a:r>
            <a:endParaRPr lang="hu-HU" sz="2200" dirty="0"/>
          </a:p>
          <a:p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89134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ABKR - Elvárások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hu-HU" sz="2400" dirty="0" smtClean="0"/>
              <a:t>Rendelkezésre álljon egy Adatdefiníciós nyelv - DDL</a:t>
            </a:r>
          </a:p>
          <a:p>
            <a:pPr marL="514350" indent="-514350">
              <a:buAutoNum type="arabicPeriod"/>
            </a:pPr>
            <a:r>
              <a:rPr lang="hu-HU" sz="2400" dirty="0" smtClean="0"/>
              <a:t>és egy Adatmanipulációs nyelv – DML</a:t>
            </a:r>
          </a:p>
          <a:p>
            <a:pPr marL="514350" indent="-514350">
              <a:buAutoNum type="arabicPeriod"/>
            </a:pPr>
            <a:r>
              <a:rPr lang="hu-HU" sz="2400" dirty="0" smtClean="0"/>
              <a:t>Lehetőség legyen nagyon nagy mennyiségű adat hatékony tárolására és kezelése hosszú távon is</a:t>
            </a:r>
          </a:p>
          <a:p>
            <a:pPr marL="514350" indent="-514350">
              <a:buAutoNum type="arabicPeriod"/>
            </a:pPr>
            <a:r>
              <a:rPr lang="hu-HU" sz="2400" dirty="0" smtClean="0"/>
              <a:t>Tartósság – rendszer helyreállíthatóság</a:t>
            </a:r>
          </a:p>
          <a:p>
            <a:pPr marL="514350" indent="-514350">
              <a:buAutoNum type="arabicPeriod"/>
            </a:pPr>
            <a:r>
              <a:rPr lang="hu-HU" sz="2400" dirty="0" smtClean="0"/>
              <a:t>Konkurencia kezelés – több (sok) tranzakció kiszolgálása egy időben</a:t>
            </a:r>
          </a:p>
          <a:p>
            <a:pPr marL="514350" indent="-514350">
              <a:buAutoNum type="arabicPeriod"/>
            </a:pPr>
            <a:endParaRPr lang="hu-HU" dirty="0" smtClean="0"/>
          </a:p>
          <a:p>
            <a:pPr marL="514350" indent="-514350">
              <a:buAutoNum type="arabicPeriod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204882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(1.) DDL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Létre tudjunk hozni új</a:t>
            </a:r>
          </a:p>
          <a:p>
            <a:pPr lvl="1"/>
            <a:r>
              <a:rPr lang="hu-HU" sz="2400" dirty="0" smtClean="0"/>
              <a:t>Adatbázisokat</a:t>
            </a:r>
          </a:p>
          <a:p>
            <a:pPr lvl="1"/>
            <a:r>
              <a:rPr lang="hu-HU" sz="2400" dirty="0" smtClean="0"/>
              <a:t>Táblákat, nézeteket</a:t>
            </a:r>
          </a:p>
          <a:p>
            <a:r>
              <a:rPr lang="hu-HU" sz="2400" dirty="0" smtClean="0"/>
              <a:t>Ezeknek a sémáját és struktúráját megfelelő pontossággal megadhassuk</a:t>
            </a:r>
          </a:p>
          <a:p>
            <a:pPr lvl="1"/>
            <a:r>
              <a:rPr lang="hu-HU" sz="2000" dirty="0" smtClean="0"/>
              <a:t>Típusok</a:t>
            </a:r>
          </a:p>
          <a:p>
            <a:pPr lvl="1"/>
            <a:r>
              <a:rPr lang="hu-HU" sz="2000" dirty="0" smtClean="0"/>
              <a:t>Kulcsok</a:t>
            </a:r>
          </a:p>
          <a:p>
            <a:pPr lvl="1"/>
            <a:r>
              <a:rPr lang="hu-HU" sz="2000" dirty="0" smtClean="0"/>
              <a:t>Megszorítások</a:t>
            </a:r>
          </a:p>
          <a:p>
            <a:r>
              <a:rPr lang="hu-HU" sz="2400" dirty="0" smtClean="0"/>
              <a:t>SQL-ben legjellemzőbb: CREATE, ALTER</a:t>
            </a:r>
          </a:p>
        </p:txBody>
      </p:sp>
    </p:spTree>
    <p:extLst>
      <p:ext uri="{BB962C8B-B14F-4D97-AF65-F5344CB8AC3E}">
        <p14:creationId xmlns:p14="http://schemas.microsoft.com/office/powerpoint/2010/main" val="235082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(2.) DML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sz="2400" dirty="0" smtClean="0"/>
              <a:t>Az adatbázis sémáját nem befolyásolja</a:t>
            </a:r>
          </a:p>
          <a:p>
            <a:r>
              <a:rPr lang="hu-HU" sz="2400" dirty="0" smtClean="0"/>
              <a:t>Meglévő adatok megfelelő pontossággal történő</a:t>
            </a:r>
          </a:p>
          <a:p>
            <a:pPr lvl="1"/>
            <a:r>
              <a:rPr lang="hu-HU" sz="2400" dirty="0" smtClean="0"/>
              <a:t>Lekérdezése</a:t>
            </a:r>
          </a:p>
          <a:p>
            <a:pPr lvl="1"/>
            <a:r>
              <a:rPr lang="hu-HU" sz="2400" dirty="0" smtClean="0"/>
              <a:t>Módosítása: Beszúrás, Frissítés, Törlés</a:t>
            </a:r>
          </a:p>
          <a:p>
            <a:r>
              <a:rPr lang="hu-HU" sz="2400" dirty="0" smtClean="0"/>
              <a:t>SQL-ben: SELECT, INSERT, UPDATE, DELETE</a:t>
            </a:r>
          </a:p>
          <a:p>
            <a:r>
              <a:rPr lang="hu-HU" sz="2400" dirty="0" smtClean="0"/>
              <a:t>DML utasítások tranzakciókba csoportosulnak</a:t>
            </a:r>
          </a:p>
          <a:p>
            <a:r>
              <a:rPr lang="hu-HU" sz="2400" dirty="0" smtClean="0"/>
              <a:t>Tranzakciók feldolgozása alapján garantálható a</a:t>
            </a:r>
          </a:p>
          <a:p>
            <a:pPr lvl="1"/>
            <a:r>
              <a:rPr lang="hu-HU" sz="2000" dirty="0" smtClean="0"/>
              <a:t>Konkurencia kezelés</a:t>
            </a:r>
          </a:p>
          <a:p>
            <a:pPr lvl="1"/>
            <a:r>
              <a:rPr lang="hu-HU" sz="2000" dirty="0" smtClean="0"/>
              <a:t>Tartósság</a:t>
            </a:r>
          </a:p>
        </p:txBody>
      </p:sp>
    </p:spTree>
    <p:extLst>
      <p:ext uri="{BB962C8B-B14F-4D97-AF65-F5344CB8AC3E}">
        <p14:creationId xmlns:p14="http://schemas.microsoft.com/office/powerpoint/2010/main" val="983851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Elem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1971</TotalTime>
  <Words>1097</Words>
  <Application>Microsoft Office PowerPoint</Application>
  <PresentationFormat>Diavetítés a képernyőre (4:3 oldalarány)</PresentationFormat>
  <Paragraphs>202</Paragraphs>
  <Slides>22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22</vt:i4>
      </vt:variant>
    </vt:vector>
  </HeadingPairs>
  <TitlesOfParts>
    <vt:vector size="23" baseType="lpstr">
      <vt:lpstr>Áramlás</vt:lpstr>
      <vt:lpstr>Adatbázis kezelés 1. előadás</vt:lpstr>
      <vt:lpstr>Tudnivalók</vt:lpstr>
      <vt:lpstr>Tematika I.</vt:lpstr>
      <vt:lpstr>Tematika II.</vt:lpstr>
      <vt:lpstr>Tematika III.</vt:lpstr>
      <vt:lpstr>Adatbázisrendszerek világa</vt:lpstr>
      <vt:lpstr>ABKR - Elvárások</vt:lpstr>
      <vt:lpstr>(1.) DDL</vt:lpstr>
      <vt:lpstr>(2.) DML</vt:lpstr>
      <vt:lpstr>Tranzakciók</vt:lpstr>
      <vt:lpstr>(3.) Nagy mennyiségű adat tárolása</vt:lpstr>
      <vt:lpstr>(4.) Tartósság</vt:lpstr>
      <vt:lpstr>(5.) Konkurencia</vt:lpstr>
      <vt:lpstr>Történelmi áttekintés I.</vt:lpstr>
      <vt:lpstr>Történelmi áttekintés II.</vt:lpstr>
      <vt:lpstr>„Új” technológiák</vt:lpstr>
      <vt:lpstr>Adatmodellek</vt:lpstr>
      <vt:lpstr>Relációs adatmodell</vt:lpstr>
      <vt:lpstr>Attribútumok</vt:lpstr>
      <vt:lpstr>Sorok</vt:lpstr>
      <vt:lpstr>Elsődleges kulcs</vt:lpstr>
      <vt:lpstr>Köszönjük a figyelmet!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Adatbázisok 1. előadás</dc:title>
  <dc:creator>EvilBeaver</dc:creator>
  <cp:lastModifiedBy>Kollár Nóra Etelka</cp:lastModifiedBy>
  <cp:revision>39</cp:revision>
  <dcterms:created xsi:type="dcterms:W3CDTF">2012-09-18T08:23:30Z</dcterms:created>
  <dcterms:modified xsi:type="dcterms:W3CDTF">2012-09-20T17:27:00Z</dcterms:modified>
</cp:coreProperties>
</file>